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64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6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5BF"/>
    <a:srgbClr val="00629F"/>
    <a:srgbClr val="2B555B"/>
    <a:srgbClr val="F6F7F9"/>
    <a:srgbClr val="0AAA7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455D2-7C91-423B-A130-EF808C9F187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9D51D-E4FE-47B0-815B-7C08FDB57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381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503B6-F4CD-DE49-AB30-479371E855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42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A7C11-644F-48AA-BDEF-776516D07902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314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3DDAC-0F75-4E40-8333-15AA8945A032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8E8CDE-3B25-4D9F-8E40-2DA033E07A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83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3DDAC-0F75-4E40-8333-15AA8945A032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8E8CDE-3B25-4D9F-8E40-2DA033E07A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47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3DDAC-0F75-4E40-8333-15AA8945A032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8E8CDE-3B25-4D9F-8E40-2DA033E07A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355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607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7D8F11-E168-40C0-9858-9A66F3F5056A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B176E-ABC9-4486-B254-41A9B700A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136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7D8F11-E168-40C0-9858-9A66F3F5056A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B176E-ABC9-4486-B254-41A9B700A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00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7D8F11-E168-40C0-9858-9A66F3F5056A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B176E-ABC9-4486-B254-41A9B700A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955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7D8F11-E168-40C0-9858-9A66F3F5056A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B176E-ABC9-4486-B254-41A9B700A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105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7D8F11-E168-40C0-9858-9A66F3F5056A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B176E-ABC9-4486-B254-41A9B700A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846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7D8F11-E168-40C0-9858-9A66F3F5056A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B176E-ABC9-4486-B254-41A9B700A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583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27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3DDAC-0F75-4E40-8333-15AA8945A032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8E8CDE-3B25-4D9F-8E40-2DA033E07A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5447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7D8F11-E168-40C0-9858-9A66F3F5056A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B176E-ABC9-4486-B254-41A9B700A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17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7D8F11-E168-40C0-9858-9A66F3F5056A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B176E-ABC9-4486-B254-41A9B700A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748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7D8F11-E168-40C0-9858-9A66F3F5056A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B176E-ABC9-4486-B254-41A9B700A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156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7D8F11-E168-40C0-9858-9A66F3F5056A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B176E-ABC9-4486-B254-41A9B700A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31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3DDAC-0F75-4E40-8333-15AA8945A032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8E8CDE-3B25-4D9F-8E40-2DA033E07A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44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3DDAC-0F75-4E40-8333-15AA8945A032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8E8CDE-3B25-4D9F-8E40-2DA033E07A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92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3DDAC-0F75-4E40-8333-15AA8945A032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8E8CDE-3B25-4D9F-8E40-2DA033E07A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032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3DDAC-0F75-4E40-8333-15AA8945A032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8E8CDE-3B25-4D9F-8E40-2DA033E07A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43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3DDAC-0F75-4E40-8333-15AA8945A032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8E8CDE-3B25-4D9F-8E40-2DA033E07A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71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3DDAC-0F75-4E40-8333-15AA8945A032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8E8CDE-3B25-4D9F-8E40-2DA033E07A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8959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3DDAC-0F75-4E40-8333-15AA8945A032}" type="datetimeFigureOut">
              <a:rPr lang="ru-RU" smtClean="0"/>
              <a:t>07.11.2018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8E8CDE-3B25-4D9F-8E40-2DA033E07A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94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2075"/>
            <a:ext cx="12192000" cy="497091"/>
          </a:xfrm>
          <a:prstGeom prst="rect">
            <a:avLst/>
          </a:prstGeom>
          <a:solidFill>
            <a:srgbClr val="0AA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79219"/>
            <a:ext cx="10515600" cy="364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48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1800" b="1" kern="1200" dirty="0">
          <a:ln w="0"/>
          <a:solidFill>
            <a:schemeClr val="bg1"/>
          </a:solidFill>
          <a:effectLst/>
          <a:latin typeface="Trebuchet MS" panose="020B0603020202020204" pitchFamily="34" charset="0"/>
          <a:ea typeface="Roboto" panose="02000000000000000000" pitchFamily="2" charset="0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AAA79"/>
        </a:buClr>
        <a:buFont typeface="Arial" panose="020B0604020202020204" pitchFamily="34" charset="0"/>
        <a:buChar char="•"/>
        <a:defRPr sz="1800" kern="1200">
          <a:solidFill>
            <a:srgbClr val="00629F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AAA79"/>
        </a:buClr>
        <a:buFont typeface="Arial" panose="020B0604020202020204" pitchFamily="34" charset="0"/>
        <a:buChar char="•"/>
        <a:defRPr sz="1600" kern="1200">
          <a:solidFill>
            <a:srgbClr val="00629F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AAA79"/>
        </a:buClr>
        <a:buFont typeface="Arial" panose="020B0604020202020204" pitchFamily="34" charset="0"/>
        <a:buChar char="•"/>
        <a:defRPr sz="1400" kern="1200">
          <a:solidFill>
            <a:srgbClr val="00629F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AAA79"/>
        </a:buClr>
        <a:buFont typeface="Arial" panose="020B0604020202020204" pitchFamily="34" charset="0"/>
        <a:buChar char="•"/>
        <a:defRPr sz="1200" kern="1200">
          <a:solidFill>
            <a:srgbClr val="00629F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AAA79"/>
        </a:buClr>
        <a:buFont typeface="Arial" panose="020B0604020202020204" pitchFamily="34" charset="0"/>
        <a:buChar char="•"/>
        <a:defRPr sz="1200" kern="1200">
          <a:solidFill>
            <a:srgbClr val="00629F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51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261721" y="5523688"/>
            <a:ext cx="8328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4715933" y="1583267"/>
              <a:ext cx="5545667" cy="24807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549001" y="3091811"/>
            <a:ext cx="4281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2B55BF"/>
                </a:solidFill>
                <a:latin typeface="Trebuchet MS" panose="020B0603020202020204" pitchFamily="34" charset="0"/>
                <a:ea typeface="Helvetica Neue" charset="0"/>
                <a:cs typeface="Helvetica Neue" charset="0"/>
              </a:rPr>
              <a:t>Настройка маршрутизации EDI-сообщений для Поставщика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49002" y="1623304"/>
            <a:ext cx="4281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2B55BF"/>
                </a:solidFill>
                <a:latin typeface="Trebuchet MS" panose="020B0603020202020204" pitchFamily="34" charset="0"/>
                <a:ea typeface="Helvetica Neue" charset="0"/>
                <a:cs typeface="Helvetica Neue" charset="0"/>
              </a:rPr>
              <a:t>КОРУС Консалтинг СНГ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639733" y="3005667"/>
            <a:ext cx="3522134" cy="0"/>
          </a:xfrm>
          <a:prstGeom prst="line">
            <a:avLst/>
          </a:prstGeom>
          <a:ln w="12700">
            <a:solidFill>
              <a:srgbClr val="2B55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34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libri" pitchFamily="34" charset="0"/>
                <a:cs typeface="Calibri" pitchFamily="34" charset="0"/>
              </a:rPr>
              <a:t>Настройка каталога маршрутизации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22119" y="1844009"/>
            <a:ext cx="8819905" cy="117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ＭＳ Ｐゴシック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493" y="1844009"/>
            <a:ext cx="4114123" cy="3473291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аккаунте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главного филиала Поставщика представлена возможность самостоятельно настроить Каталог маршрутизации.</a:t>
            </a:r>
          </a:p>
          <a:p>
            <a:pPr algn="l"/>
            <a:endParaRPr lang="ru-RU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ля этого необходимо создать новый документ </a:t>
            </a:r>
            <a:r>
              <a:rPr lang="ru-RU" sz="18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Каталог маршрутизации 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для ТС и для каждой точки доставки ТС указать соответствующий филиал отгрузки.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256" y="1551454"/>
            <a:ext cx="5501632" cy="210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8240" y="3778566"/>
            <a:ext cx="5804276" cy="215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9969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libri" pitchFamily="34" charset="0"/>
                <a:cs typeface="Calibri" pitchFamily="34" charset="0"/>
              </a:rPr>
              <a:t>Настройка каталога маршрутизации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331976" y="1732939"/>
            <a:ext cx="9075742" cy="11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ＭＳ Ｐゴシック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9287" y="5140274"/>
            <a:ext cx="916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П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осле формирования всех соответствий </a:t>
            </a:r>
            <a:r>
              <a:rPr lang="ru-RU" sz="1800" i="1" dirty="0" smtClean="0">
                <a:latin typeface="Calibri" pitchFamily="34" charset="0"/>
                <a:cs typeface="Calibri" pitchFamily="34" charset="0"/>
              </a:rPr>
              <a:t>Точка доставки - Филиал отгрузки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Поставщику необходимо отправить документ. </a:t>
            </a:r>
          </a:p>
          <a:p>
            <a:pPr algn="l"/>
            <a:endParaRPr lang="ru-RU" sz="1800" dirty="0" smtClean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Д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окумент загрузится в систему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EDI.</a:t>
            </a:r>
            <a:endParaRPr lang="ru-RU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314" y="624302"/>
            <a:ext cx="8997886" cy="442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1855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libri" pitchFamily="34" charset="0"/>
                <a:cs typeface="Calibri" pitchFamily="34" charset="0"/>
              </a:rPr>
              <a:t>Каталог маршрутизации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85799" y="1336753"/>
            <a:ext cx="9585453" cy="136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ＭＳ Ｐゴシック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799" y="3317764"/>
            <a:ext cx="10123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П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осле отправки документа, его можно просмотреть во вкладке </a:t>
            </a:r>
            <a:r>
              <a:rPr lang="ru-RU" sz="1800" i="1" dirty="0" smtClean="0">
                <a:latin typeface="Calibri" pitchFamily="34" charset="0"/>
                <a:cs typeface="Calibri" pitchFamily="34" charset="0"/>
              </a:rPr>
              <a:t>Исходящие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ru-RU" sz="1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П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ри формировании нового Каталога маршрутизации автоматически загружаются данные из последнего отправленного документа. Далее эти данные доступны к редактированию, что упрощает создание нового Каталога маршрутизации.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В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отличие от типовых документов (Заказ, Уведомление об отгрузке и пр.) Каталог маршрутизации хранится в системе неограниченное время.</a:t>
            </a:r>
            <a:endParaRPr lang="ru-RU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19328"/>
            <a:ext cx="10252902" cy="249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4180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libri" pitchFamily="34" charset="0"/>
                <a:cs typeface="Calibri" pitchFamily="34" charset="0"/>
              </a:rPr>
              <a:t>Порядок настройки стандартной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маршрутизации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EDI-</a:t>
            </a:r>
            <a:r>
              <a:rPr lang="ru-RU" dirty="0">
                <a:latin typeface="Calibri" pitchFamily="34" charset="0"/>
                <a:cs typeface="Calibri" pitchFamily="34" charset="0"/>
              </a:rPr>
              <a:t>сообщений для поставщика</a:t>
            </a:r>
            <a:endParaRPr lang="ru-RU" dirty="0"/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4279006"/>
              </p:ext>
            </p:extLst>
          </p:nvPr>
        </p:nvGraphicFramePr>
        <p:xfrm>
          <a:off x="270265" y="772320"/>
          <a:ext cx="11329736" cy="4579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9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3012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Действие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01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1. Получение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 начальных данных от Поставщика</a:t>
                      </a: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 (заполненная анкета)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95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 Анализ полученных данных, определение типа Маршрутизации (стандартная, нестандартная, число подключений)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0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Выделение 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GLN </a:t>
                      </a: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адресов для филиалов на основе главного 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GLN </a:t>
                      </a: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Поставщика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01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4. Создание карточки Поставщика  для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 каждого филиала </a:t>
                      </a: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в учетной системе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01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5. Создание взаимосвязей, предоставление </a:t>
                      </a:r>
                      <a:r>
                        <a:rPr lang="ru-RU" sz="1400" dirty="0" err="1" smtClean="0">
                          <a:latin typeface="+mn-lt"/>
                          <a:ea typeface="Calibri"/>
                          <a:cs typeface="Times New Roman"/>
                        </a:rPr>
                        <a:t>аккаунтов</a:t>
                      </a: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, настройка конфигурации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79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6. Предоставление инструкции Поставщику и консультирование по настройке таблицы соответствий Точка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доставки -  Филиал отгрузки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453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66" y="0"/>
            <a:ext cx="1027583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464152" y="2952253"/>
            <a:ext cx="295232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629F"/>
                </a:solidFill>
                <a:latin typeface="Trebuchet MS" panose="020B0603020202020204" pitchFamily="34" charset="0"/>
                <a:cs typeface="Gotham Pro" panose="02000503040000020004" pitchFamily="50" charset="0"/>
              </a:rPr>
              <a:t>+7 (812) 33-43-812</a:t>
            </a:r>
          </a:p>
          <a:p>
            <a:r>
              <a:rPr lang="ru-RU" sz="2400" dirty="0">
                <a:solidFill>
                  <a:srgbClr val="00629F"/>
                </a:solidFill>
                <a:latin typeface="Trebuchet MS" panose="020B0603020202020204" pitchFamily="34" charset="0"/>
                <a:cs typeface="Gotham Pro" panose="02000503040000020004" pitchFamily="50" charset="0"/>
              </a:rPr>
              <a:t>+7 (</a:t>
            </a:r>
            <a:r>
              <a:rPr lang="en-US" sz="2400" dirty="0">
                <a:solidFill>
                  <a:srgbClr val="00629F"/>
                </a:solidFill>
                <a:latin typeface="Trebuchet MS" panose="020B0603020202020204" pitchFamily="34" charset="0"/>
                <a:cs typeface="Gotham Pro" panose="02000503040000020004" pitchFamily="50" charset="0"/>
              </a:rPr>
              <a:t>800</a:t>
            </a:r>
            <a:r>
              <a:rPr lang="ru-RU" sz="2400" dirty="0">
                <a:solidFill>
                  <a:srgbClr val="00629F"/>
                </a:solidFill>
                <a:latin typeface="Trebuchet MS" panose="020B0603020202020204" pitchFamily="34" charset="0"/>
                <a:cs typeface="Gotham Pro" panose="02000503040000020004" pitchFamily="50" charset="0"/>
              </a:rPr>
              <a:t>)</a:t>
            </a:r>
            <a:r>
              <a:rPr lang="en-US" sz="2400" dirty="0">
                <a:solidFill>
                  <a:srgbClr val="00629F"/>
                </a:solidFill>
                <a:latin typeface="Trebuchet MS" panose="020B0603020202020204" pitchFamily="34" charset="0"/>
                <a:cs typeface="Gotham Pro" panose="02000503040000020004" pitchFamily="50" charset="0"/>
              </a:rPr>
              <a:t> 100</a:t>
            </a:r>
            <a:r>
              <a:rPr lang="ru-RU" sz="2400" dirty="0">
                <a:solidFill>
                  <a:srgbClr val="00629F"/>
                </a:solidFill>
                <a:latin typeface="Trebuchet MS" panose="020B0603020202020204" pitchFamily="34" charset="0"/>
                <a:cs typeface="Gotham Pro" panose="02000503040000020004" pitchFamily="50" charset="0"/>
              </a:rPr>
              <a:t>-</a:t>
            </a:r>
            <a:r>
              <a:rPr lang="en-US" sz="2400" dirty="0">
                <a:solidFill>
                  <a:srgbClr val="00629F"/>
                </a:solidFill>
                <a:latin typeface="Trebuchet MS" panose="020B0603020202020204" pitchFamily="34" charset="0"/>
                <a:cs typeface="Gotham Pro" panose="02000503040000020004" pitchFamily="50" charset="0"/>
              </a:rPr>
              <a:t>8</a:t>
            </a:r>
            <a:r>
              <a:rPr lang="ru-RU" sz="2400" dirty="0">
                <a:solidFill>
                  <a:srgbClr val="00629F"/>
                </a:solidFill>
                <a:latin typeface="Trebuchet MS" panose="020B0603020202020204" pitchFamily="34" charset="0"/>
                <a:cs typeface="Gotham Pro" panose="02000503040000020004" pitchFamily="50" charset="0"/>
              </a:rPr>
              <a:t>-8</a:t>
            </a:r>
            <a:r>
              <a:rPr lang="en-US" sz="2400" dirty="0">
                <a:solidFill>
                  <a:srgbClr val="00629F"/>
                </a:solidFill>
                <a:latin typeface="Trebuchet MS" panose="020B0603020202020204" pitchFamily="34" charset="0"/>
                <a:cs typeface="Gotham Pro" panose="02000503040000020004" pitchFamily="50" charset="0"/>
              </a:rPr>
              <a:t>12</a:t>
            </a:r>
            <a:r>
              <a:rPr lang="ru-RU" sz="2400" dirty="0">
                <a:solidFill>
                  <a:srgbClr val="00629F"/>
                </a:solidFill>
                <a:latin typeface="Trebuchet MS" panose="020B0603020202020204" pitchFamily="34" charset="0"/>
                <a:cs typeface="Gotham Pro" panose="02000503040000020004" pitchFamily="50" charset="0"/>
              </a:rPr>
              <a:t> </a:t>
            </a:r>
            <a:br>
              <a:rPr lang="ru-RU" sz="2400" dirty="0">
                <a:solidFill>
                  <a:srgbClr val="00629F"/>
                </a:solidFill>
                <a:latin typeface="Trebuchet MS" panose="020B0603020202020204" pitchFamily="34" charset="0"/>
                <a:cs typeface="Gotham Pro" panose="02000503040000020004" pitchFamily="50" charset="0"/>
              </a:rPr>
            </a:br>
            <a:r>
              <a:rPr lang="ru-RU" sz="1400" dirty="0">
                <a:solidFill>
                  <a:srgbClr val="00629F"/>
                </a:solidFill>
                <a:latin typeface="Trebuchet MS" panose="020B0603020202020204" pitchFamily="34" charset="0"/>
                <a:cs typeface="Gotham Pro" panose="02000503040000020004" pitchFamily="50" charset="0"/>
              </a:rPr>
              <a:t>/Бесплатно по России/</a:t>
            </a:r>
          </a:p>
          <a:p>
            <a:r>
              <a:rPr lang="ru-RU" sz="2400" dirty="0">
                <a:solidFill>
                  <a:srgbClr val="00629F"/>
                </a:solidFill>
                <a:latin typeface="Trebuchet MS" panose="020B0603020202020204" pitchFamily="34" charset="0"/>
                <a:cs typeface="Gotham Pro" panose="02000503040000020004" pitchFamily="50" charset="0"/>
              </a:rPr>
              <a:t/>
            </a:r>
            <a:br>
              <a:rPr lang="ru-RU" sz="2400" dirty="0">
                <a:solidFill>
                  <a:srgbClr val="00629F"/>
                </a:solidFill>
                <a:latin typeface="Trebuchet MS" panose="020B0603020202020204" pitchFamily="34" charset="0"/>
                <a:cs typeface="Gotham Pro" panose="02000503040000020004" pitchFamily="50" charset="0"/>
              </a:rPr>
            </a:br>
            <a:r>
              <a:rPr lang="en-US" sz="2400" dirty="0">
                <a:solidFill>
                  <a:srgbClr val="00629F"/>
                </a:solidFill>
                <a:latin typeface="Trebuchet MS" panose="020B0603020202020204" pitchFamily="34" charset="0"/>
                <a:cs typeface="Gotham Pro" panose="02000503040000020004" pitchFamily="50" charset="0"/>
              </a:rPr>
              <a:t>esphere.ru</a:t>
            </a:r>
            <a:endParaRPr lang="ru-RU" sz="2400" dirty="0">
              <a:solidFill>
                <a:srgbClr val="00629F"/>
              </a:solidFill>
              <a:latin typeface="Trebuchet MS" panose="020B0603020202020204" pitchFamily="34" charset="0"/>
              <a:cs typeface="Gotham Pro" panose="02000503040000020004" pitchFamily="50" charset="0"/>
            </a:endParaRPr>
          </a:p>
          <a:p>
            <a:r>
              <a:rPr lang="ru-RU" sz="2400" dirty="0">
                <a:solidFill>
                  <a:srgbClr val="00629F"/>
                </a:solidFill>
                <a:latin typeface="Trebuchet MS" panose="020B0603020202020204" pitchFamily="34" charset="0"/>
                <a:cs typeface="Gotham Pro" panose="02000503040000020004" pitchFamily="50" charset="0"/>
              </a:rPr>
              <a:t/>
            </a:r>
            <a:br>
              <a:rPr lang="ru-RU" sz="2400" dirty="0">
                <a:solidFill>
                  <a:srgbClr val="00629F"/>
                </a:solidFill>
                <a:latin typeface="Trebuchet MS" panose="020B0603020202020204" pitchFamily="34" charset="0"/>
                <a:cs typeface="Gotham Pro" panose="02000503040000020004" pitchFamily="50" charset="0"/>
              </a:rPr>
            </a:br>
            <a:r>
              <a:rPr lang="en-US" sz="2400" dirty="0">
                <a:solidFill>
                  <a:srgbClr val="00629F"/>
                </a:solidFill>
                <a:latin typeface="Trebuchet MS" panose="020B0603020202020204" pitchFamily="34" charset="0"/>
                <a:cs typeface="Gotham Pro" panose="02000503040000020004" pitchFamily="50" charset="0"/>
              </a:rPr>
              <a:t>help@esphere.ru</a:t>
            </a:r>
            <a:endParaRPr lang="ru-RU" sz="2400" dirty="0">
              <a:solidFill>
                <a:srgbClr val="00629F"/>
              </a:solidFill>
              <a:latin typeface="Trebuchet MS" panose="020B0603020202020204" pitchFamily="34" charset="0"/>
              <a:cs typeface="Gotham Pro" panose="02000503040000020004" pitchFamily="50" charset="0"/>
            </a:endParaRPr>
          </a:p>
        </p:txBody>
      </p:sp>
      <p:sp>
        <p:nvSpPr>
          <p:cNvPr id="8" name="Прямоугольник 31"/>
          <p:cNvSpPr/>
          <p:nvPr/>
        </p:nvSpPr>
        <p:spPr>
          <a:xfrm flipH="1">
            <a:off x="5568778" y="832022"/>
            <a:ext cx="6638912" cy="1428050"/>
          </a:xfrm>
          <a:custGeom>
            <a:avLst/>
            <a:gdLst>
              <a:gd name="connsiteX0" fmla="*/ 0 w 8823264"/>
              <a:gd name="connsiteY0" fmla="*/ 0 h 1008000"/>
              <a:gd name="connsiteX1" fmla="*/ 8823264 w 8823264"/>
              <a:gd name="connsiteY1" fmla="*/ 0 h 1008000"/>
              <a:gd name="connsiteX2" fmla="*/ 8823264 w 8823264"/>
              <a:gd name="connsiteY2" fmla="*/ 1008000 h 1008000"/>
              <a:gd name="connsiteX3" fmla="*/ 0 w 8823264"/>
              <a:gd name="connsiteY3" fmla="*/ 1008000 h 1008000"/>
              <a:gd name="connsiteX4" fmla="*/ 0 w 8823264"/>
              <a:gd name="connsiteY4" fmla="*/ 0 h 1008000"/>
              <a:gd name="connsiteX0" fmla="*/ 0 w 9394764"/>
              <a:gd name="connsiteY0" fmla="*/ 0 h 1008000"/>
              <a:gd name="connsiteX1" fmla="*/ 9394764 w 9394764"/>
              <a:gd name="connsiteY1" fmla="*/ 0 h 1008000"/>
              <a:gd name="connsiteX2" fmla="*/ 8823264 w 9394764"/>
              <a:gd name="connsiteY2" fmla="*/ 1008000 h 1008000"/>
              <a:gd name="connsiteX3" fmla="*/ 0 w 9394764"/>
              <a:gd name="connsiteY3" fmla="*/ 1008000 h 1008000"/>
              <a:gd name="connsiteX4" fmla="*/ 0 w 9394764"/>
              <a:gd name="connsiteY4" fmla="*/ 0 h 1008000"/>
              <a:gd name="connsiteX0" fmla="*/ 3067050 w 9394764"/>
              <a:gd name="connsiteY0" fmla="*/ 0 h 1008000"/>
              <a:gd name="connsiteX1" fmla="*/ 9394764 w 9394764"/>
              <a:gd name="connsiteY1" fmla="*/ 0 h 1008000"/>
              <a:gd name="connsiteX2" fmla="*/ 8823264 w 9394764"/>
              <a:gd name="connsiteY2" fmla="*/ 1008000 h 1008000"/>
              <a:gd name="connsiteX3" fmla="*/ 0 w 9394764"/>
              <a:gd name="connsiteY3" fmla="*/ 1008000 h 1008000"/>
              <a:gd name="connsiteX4" fmla="*/ 3067050 w 9394764"/>
              <a:gd name="connsiteY4" fmla="*/ 0 h 1008000"/>
              <a:gd name="connsiteX0" fmla="*/ 0 w 6327714"/>
              <a:gd name="connsiteY0" fmla="*/ 0 h 1008000"/>
              <a:gd name="connsiteX1" fmla="*/ 6327714 w 6327714"/>
              <a:gd name="connsiteY1" fmla="*/ 0 h 1008000"/>
              <a:gd name="connsiteX2" fmla="*/ 5756214 w 6327714"/>
              <a:gd name="connsiteY2" fmla="*/ 1008000 h 1008000"/>
              <a:gd name="connsiteX3" fmla="*/ 19050 w 6327714"/>
              <a:gd name="connsiteY3" fmla="*/ 998475 h 1008000"/>
              <a:gd name="connsiteX4" fmla="*/ 0 w 6327714"/>
              <a:gd name="connsiteY4" fmla="*/ 0 h 1008000"/>
              <a:gd name="connsiteX0" fmla="*/ 0 w 6327714"/>
              <a:gd name="connsiteY0" fmla="*/ 0 h 1008000"/>
              <a:gd name="connsiteX1" fmla="*/ 6327714 w 6327714"/>
              <a:gd name="connsiteY1" fmla="*/ 0 h 1008000"/>
              <a:gd name="connsiteX2" fmla="*/ 5756214 w 6327714"/>
              <a:gd name="connsiteY2" fmla="*/ 1008000 h 1008000"/>
              <a:gd name="connsiteX3" fmla="*/ 0 w 6327714"/>
              <a:gd name="connsiteY3" fmla="*/ 998475 h 1008000"/>
              <a:gd name="connsiteX4" fmla="*/ 0 w 6327714"/>
              <a:gd name="connsiteY4" fmla="*/ 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7714" h="1008000">
                <a:moveTo>
                  <a:pt x="0" y="0"/>
                </a:moveTo>
                <a:lnTo>
                  <a:pt x="6327714" y="0"/>
                </a:lnTo>
                <a:lnTo>
                  <a:pt x="5756214" y="1008000"/>
                </a:lnTo>
                <a:lnTo>
                  <a:pt x="0" y="998475"/>
                </a:lnTo>
                <a:lnTo>
                  <a:pt x="0" y="0"/>
                </a:lnTo>
                <a:close/>
              </a:path>
            </a:pathLst>
          </a:custGeom>
          <a:solidFill>
            <a:srgbClr val="0AA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AAA79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30748" y="962513"/>
            <a:ext cx="48191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Gotham Pro" panose="02000503040000020004" pitchFamily="50" charset="0"/>
              </a:rPr>
              <a:t>Спасибо за внимание!</a:t>
            </a:r>
            <a:endParaRPr lang="ru-RU" sz="3200" b="1" dirty="0">
              <a:solidFill>
                <a:schemeClr val="bg1"/>
              </a:solidFill>
              <a:latin typeface="Trebuchet MS" panose="020B0603020202020204" pitchFamily="34" charset="0"/>
              <a:cs typeface="Gotham Pro" panose="02000503040000020004" pitchFamily="50" charset="0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Gotham Pro" panose="02000503040000020004" pitchFamily="50" charset="0"/>
              </a:rPr>
              <a:t>Мы на связи!</a:t>
            </a:r>
            <a:endParaRPr lang="ru-RU" sz="3200" b="1" dirty="0">
              <a:solidFill>
                <a:schemeClr val="bg1"/>
              </a:solidFill>
              <a:latin typeface="Trebuchet MS" panose="020B0603020202020204" pitchFamily="34" charset="0"/>
              <a:cs typeface="Gotham Pro" panose="02000503040000020004" pitchFamily="50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064" y="3212976"/>
            <a:ext cx="583243" cy="583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4049" y="4214137"/>
            <a:ext cx="583243" cy="5831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2064" y="5010915"/>
            <a:ext cx="583243" cy="58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6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libri" pitchFamily="34" charset="0"/>
                <a:cs typeface="Calibri" pitchFamily="34" charset="0"/>
              </a:rPr>
              <a:t>Стандартная схема работы Поставщика и ТС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2209800" y="1813843"/>
            <a:ext cx="7772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CC0000"/>
                </a:solidFill>
                <a:latin typeface="Verdan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CC0000"/>
                </a:solidFill>
                <a:latin typeface="Verdan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CC0000"/>
                </a:solidFill>
                <a:latin typeface="Verdan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CC0000"/>
                </a:solidFill>
                <a:latin typeface="Verdan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CC0000"/>
                </a:solidFill>
                <a:latin typeface="Verdan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CC0000"/>
                </a:solidFill>
                <a:latin typeface="Verdan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CC0000"/>
                </a:solidFill>
                <a:latin typeface="Verdan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CC0000"/>
                </a:solidFill>
                <a:latin typeface="Verdan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CC0000"/>
                </a:solidFill>
                <a:latin typeface="Verdana" charset="0"/>
                <a:ea typeface="ＭＳ Ｐゴシック" charset="0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ＭＳ Ｐゴシック" charset="0"/>
              <a:cs typeface="+mj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b="14249"/>
          <a:stretch>
            <a:fillRect/>
          </a:stretch>
        </p:blipFill>
        <p:spPr bwMode="auto">
          <a:xfrm>
            <a:off x="2999656" y="1196752"/>
            <a:ext cx="62646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ая прямоугольная выноска 13"/>
          <p:cNvSpPr/>
          <p:nvPr/>
        </p:nvSpPr>
        <p:spPr bwMode="auto">
          <a:xfrm>
            <a:off x="1703512" y="3429000"/>
            <a:ext cx="2952328" cy="2160240"/>
          </a:xfrm>
          <a:prstGeom prst="wedgeRoundRectCallout">
            <a:avLst>
              <a:gd name="adj1" fmla="val 22364"/>
              <a:gd name="adj2" fmla="val -63026"/>
              <a:gd name="adj3" fmla="val 16667"/>
            </a:avLst>
          </a:prstGeom>
          <a:ln>
            <a:solidFill>
              <a:schemeClr val="accent5">
                <a:lumMod val="7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8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Торговая сеть отправляет/принимает </a:t>
            </a:r>
            <a:r>
              <a:rPr lang="en-US" sz="18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EDI-</a:t>
            </a:r>
            <a:r>
              <a:rPr lang="ru-RU" sz="18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сообщения в едином для нее формате при работе со всеми Поставщиками</a:t>
            </a:r>
            <a:r>
              <a:rPr lang="ru-RU" sz="20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 bwMode="auto">
          <a:xfrm>
            <a:off x="7608168" y="3501008"/>
            <a:ext cx="2880320" cy="2160240"/>
          </a:xfrm>
          <a:prstGeom prst="wedgeRoundRectCallout">
            <a:avLst>
              <a:gd name="adj1" fmla="val -24975"/>
              <a:gd name="adj2" fmla="val -64760"/>
              <a:gd name="adj3" fmla="val 16667"/>
            </a:avLst>
          </a:prstGeom>
          <a:ln>
            <a:solidFill>
              <a:schemeClr val="accent5">
                <a:lumMod val="7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lvl="0">
              <a:defRPr/>
            </a:pPr>
            <a:r>
              <a:rPr lang="ru-RU" sz="18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Поставщик отправляет/принимает </a:t>
            </a:r>
            <a:r>
              <a:rPr lang="en-US" sz="18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EDI-</a:t>
            </a:r>
            <a:r>
              <a:rPr lang="ru-RU" sz="18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сообщения также в едином для него формате при работе со всеми ТС.</a:t>
            </a:r>
            <a:endParaRPr lang="en-US" sz="1800" kern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5015880" y="3284984"/>
            <a:ext cx="2232248" cy="1944216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73038">
              <a:defRPr/>
            </a:pPr>
            <a:r>
              <a:rPr lang="ru-RU" sz="18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Формат </a:t>
            </a:r>
            <a:r>
              <a:rPr lang="en-US" sz="18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EDI-</a:t>
            </a:r>
            <a:r>
              <a:rPr lang="ru-RU" sz="18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сообщений ТС конвертируется в формат Поставщика в системе </a:t>
            </a:r>
            <a:r>
              <a:rPr lang="en-US" sz="18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EDI.</a:t>
            </a:r>
            <a:endParaRPr lang="ru-RU" sz="1800" kern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888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libri" pitchFamily="34" charset="0"/>
                <a:cs typeface="Calibri" pitchFamily="34" charset="0"/>
              </a:rPr>
              <a:t>Схема работы Поставщика и ТС с маршрутизацией </a:t>
            </a:r>
            <a:r>
              <a:rPr lang="en-US" dirty="0">
                <a:latin typeface="Calibri" pitchFamily="34" charset="0"/>
                <a:cs typeface="Calibri" pitchFamily="34" charset="0"/>
              </a:rPr>
              <a:t>EDI-</a:t>
            </a:r>
            <a:r>
              <a:rPr lang="ru-RU" dirty="0">
                <a:latin typeface="Calibri" pitchFamily="34" charset="0"/>
                <a:cs typeface="Calibri" pitchFamily="34" charset="0"/>
              </a:rPr>
              <a:t>сообщений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953768" y="1650975"/>
            <a:ext cx="6934149" cy="106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ＭＳ Ｐゴシック" charset="0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897" y="1460182"/>
            <a:ext cx="6001036" cy="359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1519488" y="1207008"/>
            <a:ext cx="3019372" cy="14420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3038" algn="l"/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EDI-</a:t>
            </a:r>
            <a:r>
              <a:rPr lang="ru-RU" sz="1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сообщения ТС распределяются по филиалам Поставщика в зависимости от точки доставки.</a:t>
            </a:r>
            <a:endParaRPr lang="en-US" sz="17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519488" y="2712530"/>
            <a:ext cx="3019372" cy="13047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3038" algn="l"/>
            <a:r>
              <a:rPr lang="ru-RU" sz="1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Каждой точке доставки ТС соответствует </a:t>
            </a: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GLN</a:t>
            </a:r>
            <a:r>
              <a:rPr lang="ru-RU" sz="1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филиала Поставщика, который должен получить </a:t>
            </a: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EDI-</a:t>
            </a:r>
            <a:r>
              <a:rPr lang="ru-RU" sz="1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сообщение.</a:t>
            </a:r>
            <a:endParaRPr lang="en-US" sz="17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519488" y="4080682"/>
            <a:ext cx="3019372" cy="13767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1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Таблица соответствий точек доставки филиалам отгрузки загружается в систему </a:t>
            </a: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EDI.</a:t>
            </a:r>
            <a:endParaRPr lang="ru-RU" sz="17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666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libri" pitchFamily="34" charset="0"/>
                <a:cs typeface="Calibri" pitchFamily="34" charset="0"/>
              </a:rPr>
              <a:t>Схемы маршрутизации сообщений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01064"/>
            <a:ext cx="6396576" cy="468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 bwMode="auto">
          <a:xfrm>
            <a:off x="581848" y="677205"/>
            <a:ext cx="3528392" cy="1656184"/>
          </a:xfrm>
          <a:prstGeom prst="wedgeRoundRectCallout">
            <a:avLst>
              <a:gd name="adj1" fmla="val 36236"/>
              <a:gd name="adj2" fmla="val 69354"/>
              <a:gd name="adj3" fmla="val 16667"/>
            </a:avLst>
          </a:prstGeom>
          <a:noFill/>
          <a:ln>
            <a:solidFill>
              <a:schemeClr val="accent5">
                <a:lumMod val="7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95250" algn="l"/>
            <a:r>
              <a:rPr lang="ru-RU" sz="1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ТС обменивается </a:t>
            </a: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EDI-</a:t>
            </a:r>
            <a:r>
              <a:rPr lang="ru-RU" sz="1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сообщениями с одним из филиалов Поставщика. </a:t>
            </a: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EDI-</a:t>
            </a:r>
            <a:r>
              <a:rPr lang="ru-RU" sz="1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сообщения высылаются на </a:t>
            </a: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GLN</a:t>
            </a:r>
            <a:r>
              <a:rPr lang="ru-RU" sz="1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-номер главного филиала Поставщика.</a:t>
            </a:r>
            <a:endParaRPr lang="en-US" sz="17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 bwMode="auto">
          <a:xfrm>
            <a:off x="2602648" y="4990368"/>
            <a:ext cx="3744416" cy="1467544"/>
          </a:xfrm>
          <a:prstGeom prst="wedgeRoundRectCallout">
            <a:avLst>
              <a:gd name="adj1" fmla="val 49715"/>
              <a:gd name="adj2" fmla="val -105566"/>
              <a:gd name="adj3" fmla="val 16667"/>
            </a:avLst>
          </a:prstGeom>
          <a:noFill/>
          <a:ln>
            <a:solidFill>
              <a:schemeClr val="accent5">
                <a:lumMod val="7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 зависимости от точки доставки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EDI-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сообщение пересылается в </a:t>
            </a:r>
            <a:r>
              <a:rPr lang="ru-RU" sz="1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аккаунт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соответствующего филиала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Поставщика.</a:t>
            </a:r>
            <a:endPara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 bwMode="auto">
          <a:xfrm>
            <a:off x="8828120" y="1052736"/>
            <a:ext cx="576064" cy="4536504"/>
          </a:xfrm>
          <a:prstGeom prst="rightBrace">
            <a:avLst>
              <a:gd name="adj1" fmla="val 57595"/>
              <a:gd name="adj2" fmla="val 50742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Verdana" pitchFamily="34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 bwMode="auto">
          <a:xfrm>
            <a:off x="9519532" y="2486404"/>
            <a:ext cx="2251012" cy="1800200"/>
          </a:xfrm>
          <a:prstGeom prst="flowChartAlternateProcess">
            <a:avLst/>
          </a:prstGeom>
          <a:noFill/>
          <a:ln>
            <a:noFill/>
            <a:prstDash val="sysDash"/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17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1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аждый филиал обрабатывает сообщения, адресованные только данному филиалу.</a:t>
            </a:r>
            <a:endParaRPr lang="ru-RU" sz="17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0437965" y="-114279"/>
            <a:ext cx="1509936" cy="75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  <a:t>Схема 1</a:t>
            </a:r>
            <a:endParaRPr lang="ru-RU" sz="2000" b="1" dirty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241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libri" pitchFamily="34" charset="0"/>
                <a:cs typeface="Calibri" pitchFamily="34" charset="0"/>
              </a:rPr>
              <a:t>Схемы маршрутизации сообщений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482763" y="1605017"/>
            <a:ext cx="9709237" cy="121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ＭＳ Ｐゴシック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156" y="3196069"/>
            <a:ext cx="4362036" cy="1549360"/>
          </a:xfrm>
          <a:prstGeom prst="roundRect">
            <a:avLst/>
          </a:prstGeom>
          <a:ln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ru-RU" sz="1700" dirty="0" smtClean="0">
                <a:solidFill>
                  <a:schemeClr val="tx1"/>
                </a:solidFill>
              </a:rPr>
              <a:t>Отличается от Схемы 1 тем, что с некоторыми филиалами ТС взаимодействует напрямую, используя в </a:t>
            </a:r>
            <a:r>
              <a:rPr lang="en-US" sz="1700" dirty="0" smtClean="0">
                <a:solidFill>
                  <a:schemeClr val="tx1"/>
                </a:solidFill>
              </a:rPr>
              <a:t>EDI </a:t>
            </a:r>
            <a:r>
              <a:rPr lang="ru-RU" sz="1700" dirty="0" smtClean="0">
                <a:solidFill>
                  <a:schemeClr val="tx1"/>
                </a:solidFill>
              </a:rPr>
              <a:t>сообщениях </a:t>
            </a:r>
            <a:r>
              <a:rPr lang="en-US" sz="1700" dirty="0" smtClean="0">
                <a:solidFill>
                  <a:schemeClr val="tx1"/>
                </a:solidFill>
              </a:rPr>
              <a:t>GLN</a:t>
            </a:r>
            <a:r>
              <a:rPr lang="ru-RU" sz="1700" dirty="0" smtClean="0">
                <a:solidFill>
                  <a:schemeClr val="tx1"/>
                </a:solidFill>
              </a:rPr>
              <a:t>-номера данных филиалов.</a:t>
            </a:r>
            <a:endParaRPr lang="ru-RU" sz="17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8924" y="829056"/>
            <a:ext cx="5175880" cy="519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авая фигурная скобка 6"/>
          <p:cNvSpPr/>
          <p:nvPr/>
        </p:nvSpPr>
        <p:spPr bwMode="auto">
          <a:xfrm rot="10800000">
            <a:off x="5216836" y="1134657"/>
            <a:ext cx="719616" cy="5008551"/>
          </a:xfrm>
          <a:prstGeom prst="rightBrace">
            <a:avLst>
              <a:gd name="adj1" fmla="val 57595"/>
              <a:gd name="adj2" fmla="val 50395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Verdana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682064" y="-127340"/>
            <a:ext cx="1509936" cy="75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  <a:t>Схема 2</a:t>
            </a:r>
            <a:endParaRPr lang="ru-RU" sz="2000" b="1" dirty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803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libri" pitchFamily="34" charset="0"/>
                <a:cs typeface="Calibri" pitchFamily="34" charset="0"/>
              </a:rPr>
              <a:t>Схемы маршрутизации сообщений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045816" y="-114279"/>
            <a:ext cx="1509936" cy="75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  <a:t>Схема 3</a:t>
            </a:r>
            <a:endParaRPr lang="ru-RU" sz="2000" b="1" dirty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ＭＳ Ｐゴシック" charset="0"/>
              <a:cs typeface="+mj-cs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32" y="936736"/>
            <a:ext cx="6585904" cy="473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>
          <a:xfrm>
            <a:off x="6595850" y="830092"/>
            <a:ext cx="658525" cy="3628742"/>
            <a:chOff x="8972114" y="1190132"/>
            <a:chExt cx="658525" cy="3628742"/>
          </a:xfrm>
        </p:grpSpPr>
        <p:sp>
          <p:nvSpPr>
            <p:cNvPr id="8" name="TextBox 7"/>
            <p:cNvSpPr txBox="1"/>
            <p:nvPr/>
          </p:nvSpPr>
          <p:spPr>
            <a:xfrm>
              <a:off x="8972114" y="1190132"/>
              <a:ext cx="5040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1"/>
                  </a:solidFill>
                </a:rPr>
                <a:t>SAP</a:t>
              </a: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26583" y="4572653"/>
              <a:ext cx="5040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1"/>
                  </a:solidFill>
                </a:rPr>
                <a:t>SAP</a:t>
              </a: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069672" y="2782760"/>
              <a:ext cx="5040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1"/>
                  </a:solidFill>
                </a:rPr>
                <a:t>WA</a:t>
              </a:r>
              <a:endParaRPr lang="ru-RU" sz="1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66928" y="1939238"/>
            <a:ext cx="381642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700" b="1" dirty="0" smtClean="0">
                <a:latin typeface="Calibri" pitchFamily="34" charset="0"/>
                <a:cs typeface="Calibri" pitchFamily="34" charset="0"/>
              </a:rPr>
              <a:t>П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оставщик взаимодействует с торговыми сетями от имени нескольких юридических лиц. </a:t>
            </a:r>
          </a:p>
          <a:p>
            <a:pPr algn="l"/>
            <a:endParaRPr lang="ru-RU" sz="1700" dirty="0" smtClean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ru-RU" sz="1700" b="1" dirty="0" smtClean="0">
                <a:latin typeface="Calibri" pitchFamily="34" charset="0"/>
                <a:cs typeface="Calibri" pitchFamily="34" charset="0"/>
              </a:rPr>
              <a:t>К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аждое юридическое лицо имеет свой собственный </a:t>
            </a:r>
            <a:r>
              <a:rPr lang="en-US" sz="1700" dirty="0" smtClean="0">
                <a:latin typeface="Calibri" pitchFamily="34" charset="0"/>
                <a:cs typeface="Calibri" pitchFamily="34" charset="0"/>
              </a:rPr>
              <a:t>GLN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-номер, на который ТС отправляет </a:t>
            </a:r>
            <a:r>
              <a:rPr lang="en-US" sz="1700" dirty="0" smtClean="0">
                <a:latin typeface="Calibri" pitchFamily="34" charset="0"/>
                <a:cs typeface="Calibri" pitchFamily="34" charset="0"/>
              </a:rPr>
              <a:t>EDI-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сообщения.</a:t>
            </a:r>
          </a:p>
          <a:p>
            <a:pPr algn="l"/>
            <a:endParaRPr lang="ru-RU" sz="1700" dirty="0" smtClean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ru-RU" sz="1700" b="1" dirty="0" smtClean="0">
                <a:latin typeface="Calibri" pitchFamily="34" charset="0"/>
                <a:cs typeface="Calibri" pitchFamily="34" charset="0"/>
              </a:rPr>
              <a:t>В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 зависимости от GLN-номера точки доставки ТС указанный сетью </a:t>
            </a:r>
            <a:r>
              <a:rPr lang="en-US" sz="1700" dirty="0" smtClean="0">
                <a:latin typeface="Calibri" pitchFamily="34" charset="0"/>
                <a:cs typeface="Calibri" pitchFamily="34" charset="0"/>
              </a:rPr>
              <a:t>GLN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-номер юридического лица заменятся на </a:t>
            </a:r>
            <a:r>
              <a:rPr lang="en-US" sz="1700" dirty="0" smtClean="0">
                <a:latin typeface="Calibri" pitchFamily="34" charset="0"/>
                <a:cs typeface="Calibri" pitchFamily="34" charset="0"/>
              </a:rPr>
              <a:t>GLN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-номер филиала Поставщика. </a:t>
            </a:r>
          </a:p>
          <a:p>
            <a:pPr algn="l"/>
            <a:endParaRPr lang="ru-RU" sz="1700" dirty="0" smtClean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ru-RU" sz="1700" b="1" dirty="0" smtClean="0">
                <a:latin typeface="Calibri" pitchFamily="34" charset="0"/>
                <a:cs typeface="Calibri" pitchFamily="34" charset="0"/>
              </a:rPr>
              <a:t>П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осле этого </a:t>
            </a:r>
            <a:r>
              <a:rPr lang="en-US" sz="1700" dirty="0" smtClean="0">
                <a:latin typeface="Calibri" pitchFamily="34" charset="0"/>
                <a:cs typeface="Calibri" pitchFamily="34" charset="0"/>
              </a:rPr>
              <a:t>EDI-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сообщение перенаправляется в </a:t>
            </a:r>
            <a:r>
              <a:rPr lang="ru-RU" sz="1700" dirty="0" err="1" smtClean="0">
                <a:latin typeface="Calibri" pitchFamily="34" charset="0"/>
                <a:cs typeface="Calibri" pitchFamily="34" charset="0"/>
              </a:rPr>
              <a:t>аккаунт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необходимого филиала.</a:t>
            </a:r>
            <a:endParaRPr lang="ru-RU" sz="17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47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libri" pitchFamily="34" charset="0"/>
                <a:cs typeface="Calibri" pitchFamily="34" charset="0"/>
              </a:rPr>
              <a:t>Пример маршрутизации сообщений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569" y="683432"/>
            <a:ext cx="10291128" cy="534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7969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libri" pitchFamily="34" charset="0"/>
                <a:cs typeface="Calibri" pitchFamily="34" charset="0"/>
              </a:rPr>
              <a:t>Что необходимо знать для реализации стандартной схемы маршрутизации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6503" y="3140968"/>
            <a:ext cx="3980713" cy="313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6425184" y="1556792"/>
            <a:ext cx="3706368" cy="1514448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Точки доставки загружаются из Каталога локализации.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Verdana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6425184" y="1196752"/>
            <a:ext cx="3706368" cy="619547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1950" algn="l"/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Какой филиал соответствует точке доставке ТС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Verdana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213544" y="1600275"/>
            <a:ext cx="3600400" cy="1512168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ru-RU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Для каждой ТС в системе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EDI 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создаются взаимосвязи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 главным филиалом и остальными филиалами.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213544" y="1168227"/>
            <a:ext cx="3600400" cy="648072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1950" algn="l"/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 каким филиалом взаимодействует ТС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0423" y="109621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4888" y="1124744"/>
            <a:ext cx="466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3501008"/>
            <a:ext cx="51845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700" b="1" dirty="0" smtClean="0">
                <a:latin typeface="Calibri" pitchFamily="34" charset="0"/>
                <a:cs typeface="Calibri" pitchFamily="34" charset="0"/>
              </a:rPr>
              <a:t>П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ри настройке первоначальной конфигурации системе </a:t>
            </a: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EDI </a:t>
            </a:r>
            <a:r>
              <a:rPr lang="ru-RU" sz="1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сообщаются данные обо всех филиалах клиента и торговых сетях, с которым эти филиалы сотрудничают. </a:t>
            </a:r>
          </a:p>
          <a:p>
            <a:pPr algn="l"/>
            <a:endParaRPr lang="ru-RU" sz="17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ru-RU" sz="1700" b="1" dirty="0" smtClean="0">
                <a:latin typeface="Calibri" pitchFamily="34" charset="0"/>
                <a:cs typeface="Calibri" pitchFamily="34" charset="0"/>
              </a:rPr>
              <a:t>З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адач</a:t>
            </a:r>
            <a:r>
              <a:rPr lang="ru-RU" sz="1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ей Поставщика является настройка соответствия между своими филиалами и точками доставки ТС, а также актуализация схемы маршрутизации при добавлении новых торговых точек ТС.</a:t>
            </a:r>
          </a:p>
          <a:p>
            <a:pPr algn="just"/>
            <a:endParaRPr lang="ru-RU" sz="17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70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libri" pitchFamily="34" charset="0"/>
                <a:cs typeface="Calibri" pitchFamily="34" charset="0"/>
              </a:rPr>
              <a:t>Стандартная схема маршрутизации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539240" y="1366171"/>
            <a:ext cx="7772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ＭＳ Ｐゴシック" charset="0"/>
              <a:cs typeface="+mj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5360" y="821088"/>
            <a:ext cx="47148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0984" y="2045224"/>
            <a:ext cx="23907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06805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577</Words>
  <Application>Microsoft Office PowerPoint</Application>
  <PresentationFormat>Широкоэкранный</PresentationFormat>
  <Paragraphs>74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Gotham Pro</vt:lpstr>
      <vt:lpstr>Helvetica Neue</vt:lpstr>
      <vt:lpstr>Roboto</vt:lpstr>
      <vt:lpstr>Times New Roman</vt:lpstr>
      <vt:lpstr>Trebuchet MS</vt:lpstr>
      <vt:lpstr>Verdana</vt:lpstr>
      <vt:lpstr>Тема Office</vt:lpstr>
      <vt:lpstr>Специальное оформление</vt:lpstr>
      <vt:lpstr>Презентация PowerPoint</vt:lpstr>
      <vt:lpstr>Стандартная схема работы Поставщика и ТС</vt:lpstr>
      <vt:lpstr>Схема работы Поставщика и ТС с маршрутизацией EDI-сообщений</vt:lpstr>
      <vt:lpstr>Схемы маршрутизации сообщений</vt:lpstr>
      <vt:lpstr>Схемы маршрутизации сообщений</vt:lpstr>
      <vt:lpstr>Схемы маршрутизации сообщений</vt:lpstr>
      <vt:lpstr>Пример маршрутизации сообщений</vt:lpstr>
      <vt:lpstr>Что необходимо знать для реализации стандартной схемы маршрутизации</vt:lpstr>
      <vt:lpstr>Стандартная схема маршрутизации</vt:lpstr>
      <vt:lpstr>Настройка каталога маршрутизации</vt:lpstr>
      <vt:lpstr>Настройка каталога маршрутизации</vt:lpstr>
      <vt:lpstr>Каталог маршрутизации</vt:lpstr>
      <vt:lpstr>Порядок настройки стандартной маршрутизации EDI-сообщений для поставщика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Гармаш Алексей Сергеевич</dc:creator>
  <cp:lastModifiedBy>Киселев Николай Константинович</cp:lastModifiedBy>
  <cp:revision>44</cp:revision>
  <dcterms:created xsi:type="dcterms:W3CDTF">2018-03-06T15:39:08Z</dcterms:created>
  <dcterms:modified xsi:type="dcterms:W3CDTF">2018-11-07T11:14:48Z</dcterms:modified>
</cp:coreProperties>
</file>